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2"/>
  </p:normalViewPr>
  <p:slideViewPr>
    <p:cSldViewPr snapToGrid="0" snapToObjects="1">
      <p:cViewPr varScale="1">
        <p:scale>
          <a:sx n="107" d="100"/>
          <a:sy n="107" d="100"/>
        </p:scale>
        <p:origin x="200"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558DA5-EC9A-3A42-A6FE-9F9D195A400A}"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1932050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558DA5-EC9A-3A42-A6FE-9F9D195A400A}"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1507115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558DA5-EC9A-3A42-A6FE-9F9D195A400A}"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521163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558DA5-EC9A-3A42-A6FE-9F9D195A400A}"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2021994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558DA5-EC9A-3A42-A6FE-9F9D195A400A}"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1873373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558DA5-EC9A-3A42-A6FE-9F9D195A400A}" type="datetimeFigureOut">
              <a:rPr lang="en-US" smtClean="0"/>
              <a:t>12/16/20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1526867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558DA5-EC9A-3A42-A6FE-9F9D195A400A}" type="datetimeFigureOut">
              <a:rPr lang="en-US" smtClean="0"/>
              <a:t>12/16/20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1779150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558DA5-EC9A-3A42-A6FE-9F9D195A400A}" type="datetimeFigureOut">
              <a:rPr lang="en-US" smtClean="0"/>
              <a:t>12/16/20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627783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558DA5-EC9A-3A42-A6FE-9F9D195A400A}" type="datetimeFigureOut">
              <a:rPr lang="en-US" smtClean="0"/>
              <a:t>12/16/20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562563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558DA5-EC9A-3A42-A6FE-9F9D195A400A}" type="datetimeFigureOut">
              <a:rPr lang="en-US" smtClean="0"/>
              <a:t>12/16/20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1784066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558DA5-EC9A-3A42-A6FE-9F9D195A400A}" type="datetimeFigureOut">
              <a:rPr lang="en-US" smtClean="0"/>
              <a:t>12/16/20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1ED9-992E-154C-AEE3-E0D7ACE0A2CF}" type="slidenum">
              <a:rPr lang="en-US" smtClean="0"/>
              <a:t>‹#›</a:t>
            </a:fld>
            <a:endParaRPr lang="en-US"/>
          </a:p>
        </p:txBody>
      </p:sp>
    </p:spTree>
    <p:extLst>
      <p:ext uri="{BB962C8B-B14F-4D97-AF65-F5344CB8AC3E}">
        <p14:creationId xmlns:p14="http://schemas.microsoft.com/office/powerpoint/2010/main" val="16403138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558DA5-EC9A-3A42-A6FE-9F9D195A400A}" type="datetimeFigureOut">
              <a:rPr lang="en-US" smtClean="0"/>
              <a:t>12/16/20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21ED9-992E-154C-AEE3-E0D7ACE0A2CF}" type="slidenum">
              <a:rPr lang="en-US" smtClean="0"/>
              <a:t>‹#›</a:t>
            </a:fld>
            <a:endParaRPr lang="en-US"/>
          </a:p>
        </p:txBody>
      </p:sp>
    </p:spTree>
    <p:extLst>
      <p:ext uri="{BB962C8B-B14F-4D97-AF65-F5344CB8AC3E}">
        <p14:creationId xmlns:p14="http://schemas.microsoft.com/office/powerpoint/2010/main" val="177975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37000" b="-3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Capstone Project: The Battle of Neighborhoods</a:t>
            </a:r>
            <a:br>
              <a:rPr lang="en-US" dirty="0" smtClean="0"/>
            </a:br>
            <a:endParaRPr lang="en-US" dirty="0"/>
          </a:p>
        </p:txBody>
      </p:sp>
      <p:sp>
        <p:nvSpPr>
          <p:cNvPr id="3" name="Subtitle 2"/>
          <p:cNvSpPr>
            <a:spLocks noGrp="1"/>
          </p:cNvSpPr>
          <p:nvPr>
            <p:ph type="subTitle" idx="1"/>
          </p:nvPr>
        </p:nvSpPr>
        <p:spPr/>
        <p:txBody>
          <a:bodyPr/>
          <a:lstStyle/>
          <a:p>
            <a:r>
              <a:rPr lang="en-US" sz="3200" dirty="0"/>
              <a:t>What are the common features of areas with high COVID case rate in New York?</a:t>
            </a:r>
          </a:p>
          <a:p>
            <a:endParaRPr lang="en-US" dirty="0"/>
          </a:p>
        </p:txBody>
      </p:sp>
    </p:spTree>
    <p:extLst>
      <p:ext uri="{BB962C8B-B14F-4D97-AF65-F5344CB8AC3E}">
        <p14:creationId xmlns:p14="http://schemas.microsoft.com/office/powerpoint/2010/main" val="1757858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 venues in high COVID-rate areas</a:t>
            </a:r>
            <a:endParaRPr lang="en-US" dirty="0"/>
          </a:p>
        </p:txBody>
      </p:sp>
      <p:pic>
        <p:nvPicPr>
          <p:cNvPr id="5" name="Picture 4"/>
          <p:cNvPicPr/>
          <p:nvPr/>
        </p:nvPicPr>
        <p:blipFill>
          <a:blip r:embed="rId2"/>
          <a:stretch>
            <a:fillRect/>
          </a:stretch>
        </p:blipFill>
        <p:spPr>
          <a:xfrm>
            <a:off x="6378039" y="1825625"/>
            <a:ext cx="5301589" cy="4052661"/>
          </a:xfrm>
          <a:prstGeom prst="rect">
            <a:avLst/>
          </a:prstGeom>
        </p:spPr>
      </p:pic>
      <p:pic>
        <p:nvPicPr>
          <p:cNvPr id="6" name="Picture 5"/>
          <p:cNvPicPr/>
          <p:nvPr/>
        </p:nvPicPr>
        <p:blipFill>
          <a:blip r:embed="rId3"/>
          <a:stretch>
            <a:fillRect/>
          </a:stretch>
        </p:blipFill>
        <p:spPr>
          <a:xfrm>
            <a:off x="434439" y="1825625"/>
            <a:ext cx="5943600" cy="4451350"/>
          </a:xfrm>
          <a:prstGeom prst="rect">
            <a:avLst/>
          </a:prstGeom>
        </p:spPr>
      </p:pic>
    </p:spTree>
    <p:extLst>
      <p:ext uri="{BB962C8B-B14F-4D97-AF65-F5344CB8AC3E}">
        <p14:creationId xmlns:p14="http://schemas.microsoft.com/office/powerpoint/2010/main" val="157784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Summaries</a:t>
            </a:r>
            <a:endParaRPr lang="en-US" dirty="0"/>
          </a:p>
        </p:txBody>
      </p:sp>
      <p:sp>
        <p:nvSpPr>
          <p:cNvPr id="3" name="Content Placeholder 2"/>
          <p:cNvSpPr>
            <a:spLocks noGrp="1"/>
          </p:cNvSpPr>
          <p:nvPr>
            <p:ph idx="1"/>
          </p:nvPr>
        </p:nvSpPr>
        <p:spPr/>
        <p:txBody>
          <a:bodyPr/>
          <a:lstStyle/>
          <a:p>
            <a:r>
              <a:rPr lang="en-US" dirty="0"/>
              <a:t>most of the MODIFIED_ZCTAs with high COVID case rates are clustered into same groups (Cluster 3</a:t>
            </a:r>
            <a:r>
              <a:rPr lang="en-US" dirty="0" smtClean="0"/>
              <a:t>)</a:t>
            </a:r>
          </a:p>
          <a:p>
            <a:r>
              <a:rPr lang="en-US" dirty="0"/>
              <a:t>70% of the top 20 most common venues in these 14 </a:t>
            </a:r>
            <a:r>
              <a:rPr lang="en-US" dirty="0" smtClean="0"/>
              <a:t>areas (cluster 3) </a:t>
            </a:r>
            <a:r>
              <a:rPr lang="en-US" dirty="0"/>
              <a:t>are in food-related categories</a:t>
            </a:r>
            <a:r>
              <a:rPr lang="en-US" dirty="0" smtClean="0">
                <a:effectLst/>
              </a:rPr>
              <a:t> </a:t>
            </a:r>
          </a:p>
          <a:p>
            <a:r>
              <a:rPr lang="en-US" dirty="0"/>
              <a:t>Pizza Place, Deli/Bodega, Bus Stop, and Italian Restaurant have much larger relative amount than other categories in these areas. </a:t>
            </a:r>
            <a:endParaRPr lang="en-US" dirty="0" smtClean="0"/>
          </a:p>
          <a:p>
            <a:r>
              <a:rPr lang="en-US" dirty="0"/>
              <a:t>that there is a strong positive relationship between Pizza Place and COVID case </a:t>
            </a:r>
            <a:r>
              <a:rPr lang="en-US" dirty="0" smtClean="0"/>
              <a:t>rate</a:t>
            </a:r>
            <a:r>
              <a:rPr lang="en-US" dirty="0"/>
              <a:t> </a:t>
            </a:r>
            <a:r>
              <a:rPr lang="en-US" dirty="0" smtClean="0"/>
              <a:t>among all 177 areas.</a:t>
            </a:r>
            <a:endParaRPr lang="en-US" dirty="0"/>
          </a:p>
        </p:txBody>
      </p:sp>
    </p:spTree>
    <p:extLst>
      <p:ext uri="{BB962C8B-B14F-4D97-AF65-F5344CB8AC3E}">
        <p14:creationId xmlns:p14="http://schemas.microsoft.com/office/powerpoint/2010/main" val="38345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a:t>[1] https://</a:t>
            </a:r>
            <a:r>
              <a:rPr lang="en-US" dirty="0" err="1"/>
              <a:t>www.who.int</a:t>
            </a:r>
            <a:r>
              <a:rPr lang="en-US" dirty="0"/>
              <a:t>/emergencies/diseases/novel-coronavirus-2019</a:t>
            </a:r>
          </a:p>
          <a:p>
            <a:pPr marL="0" indent="0">
              <a:buNone/>
            </a:pPr>
            <a:r>
              <a:rPr lang="en-US" dirty="0"/>
              <a:t>[2] https://</a:t>
            </a:r>
            <a:r>
              <a:rPr lang="en-US" dirty="0" err="1"/>
              <a:t>www.ncbi.nlm.nih.gov</a:t>
            </a:r>
            <a:r>
              <a:rPr lang="en-US" dirty="0"/>
              <a:t>/</a:t>
            </a:r>
            <a:r>
              <a:rPr lang="en-US" dirty="0" err="1"/>
              <a:t>pmc</a:t>
            </a:r>
            <a:r>
              <a:rPr lang="en-US" dirty="0"/>
              <a:t>/articles/PMC7205668/</a:t>
            </a:r>
          </a:p>
          <a:p>
            <a:pPr marL="0" indent="0">
              <a:buNone/>
            </a:pPr>
            <a:r>
              <a:rPr lang="en-US" dirty="0"/>
              <a:t>[3] https://www1.nyc.gov/site/</a:t>
            </a:r>
            <a:r>
              <a:rPr lang="en-US" dirty="0" err="1"/>
              <a:t>doh</a:t>
            </a:r>
            <a:r>
              <a:rPr lang="en-US" dirty="0"/>
              <a:t>/</a:t>
            </a:r>
            <a:r>
              <a:rPr lang="en-US" dirty="0" err="1"/>
              <a:t>covid</a:t>
            </a:r>
            <a:r>
              <a:rPr lang="en-US" dirty="0"/>
              <a:t>/covid-19-data.page</a:t>
            </a:r>
          </a:p>
          <a:p>
            <a:pPr marL="0" indent="0">
              <a:buNone/>
            </a:pPr>
            <a:r>
              <a:rPr lang="en-US" dirty="0"/>
              <a:t>[4] https://</a:t>
            </a:r>
            <a:r>
              <a:rPr lang="en-US" dirty="0" err="1"/>
              <a:t>github.com</a:t>
            </a:r>
            <a:r>
              <a:rPr lang="en-US" dirty="0"/>
              <a:t>/</a:t>
            </a:r>
            <a:r>
              <a:rPr lang="en-US" dirty="0" err="1"/>
              <a:t>nychealth</a:t>
            </a:r>
            <a:r>
              <a:rPr lang="en-US" dirty="0"/>
              <a:t>/coronavirus-data</a:t>
            </a:r>
          </a:p>
          <a:p>
            <a:endParaRPr lang="en-US" dirty="0"/>
          </a:p>
        </p:txBody>
      </p:sp>
    </p:spTree>
    <p:extLst>
      <p:ext uri="{BB962C8B-B14F-4D97-AF65-F5344CB8AC3E}">
        <p14:creationId xmlns:p14="http://schemas.microsoft.com/office/powerpoint/2010/main" val="929841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825625"/>
            <a:ext cx="5253842" cy="4351338"/>
          </a:xfrm>
        </p:spPr>
        <p:txBody>
          <a:bodyPr/>
          <a:lstStyle/>
          <a:p>
            <a:pPr>
              <a:lnSpc>
                <a:spcPct val="100000"/>
              </a:lnSpc>
              <a:spcBef>
                <a:spcPts val="0"/>
              </a:spcBef>
            </a:pPr>
            <a:r>
              <a:rPr lang="en-US" dirty="0" smtClean="0"/>
              <a:t>The </a:t>
            </a:r>
            <a:r>
              <a:rPr lang="en-US" dirty="0"/>
              <a:t>World Health Organization declared that COVID-19 was a global </a:t>
            </a:r>
            <a:r>
              <a:rPr lang="en-US" dirty="0" smtClean="0"/>
              <a:t>pandemic</a:t>
            </a:r>
            <a:endParaRPr lang="en-US" dirty="0"/>
          </a:p>
          <a:p>
            <a:pPr>
              <a:lnSpc>
                <a:spcPct val="100000"/>
              </a:lnSpc>
              <a:spcBef>
                <a:spcPts val="0"/>
              </a:spcBef>
            </a:pPr>
            <a:r>
              <a:rPr lang="en-US" dirty="0" smtClean="0"/>
              <a:t>Widely spread around the world</a:t>
            </a:r>
          </a:p>
          <a:p>
            <a:pPr>
              <a:lnSpc>
                <a:spcPct val="100000"/>
              </a:lnSpc>
              <a:spcBef>
                <a:spcPts val="0"/>
              </a:spcBef>
            </a:pPr>
            <a:r>
              <a:rPr lang="en-US" dirty="0" smtClean="0"/>
              <a:t>US has the highest number of confirmed cases</a:t>
            </a:r>
          </a:p>
          <a:p>
            <a:pPr>
              <a:lnSpc>
                <a:spcPct val="100000"/>
              </a:lnSpc>
              <a:spcBef>
                <a:spcPts val="0"/>
              </a:spcBef>
            </a:pPr>
            <a:r>
              <a:rPr lang="en-US" dirty="0" smtClean="0"/>
              <a:t>During this fall and winter time, situation is getting worse again.</a:t>
            </a:r>
            <a:endParaRPr lang="en-US" dirty="0"/>
          </a:p>
        </p:txBody>
      </p:sp>
      <p:pic>
        <p:nvPicPr>
          <p:cNvPr id="4" name="Picture 3"/>
          <p:cNvPicPr>
            <a:picLocks noChangeAspect="1"/>
          </p:cNvPicPr>
          <p:nvPr/>
        </p:nvPicPr>
        <p:blipFill>
          <a:blip r:embed="rId2"/>
          <a:stretch>
            <a:fillRect/>
          </a:stretch>
        </p:blipFill>
        <p:spPr>
          <a:xfrm>
            <a:off x="7586826" y="823789"/>
            <a:ext cx="3766974" cy="2389084"/>
          </a:xfrm>
          <a:prstGeom prst="rect">
            <a:avLst/>
          </a:prstGeom>
        </p:spPr>
      </p:pic>
      <p:pic>
        <p:nvPicPr>
          <p:cNvPr id="5" name="Picture 4"/>
          <p:cNvPicPr>
            <a:picLocks noChangeAspect="1"/>
          </p:cNvPicPr>
          <p:nvPr/>
        </p:nvPicPr>
        <p:blipFill>
          <a:blip r:embed="rId3"/>
          <a:stretch>
            <a:fillRect/>
          </a:stretch>
        </p:blipFill>
        <p:spPr>
          <a:xfrm>
            <a:off x="7586826" y="3343667"/>
            <a:ext cx="3766974" cy="2895102"/>
          </a:xfrm>
          <a:prstGeom prst="rect">
            <a:avLst/>
          </a:prstGeom>
        </p:spPr>
      </p:pic>
      <p:sp>
        <p:nvSpPr>
          <p:cNvPr id="6" name="Rectangle 5"/>
          <p:cNvSpPr/>
          <p:nvPr/>
        </p:nvSpPr>
        <p:spPr>
          <a:xfrm>
            <a:off x="7586826" y="6257180"/>
            <a:ext cx="3768147" cy="369332"/>
          </a:xfrm>
          <a:prstGeom prst="rect">
            <a:avLst/>
          </a:prstGeom>
        </p:spPr>
        <p:txBody>
          <a:bodyPr wrap="none">
            <a:spAutoFit/>
          </a:bodyPr>
          <a:lstStyle/>
          <a:p>
            <a:r>
              <a:rPr lang="en-US" dirty="0" smtClean="0"/>
              <a:t>https://</a:t>
            </a:r>
            <a:r>
              <a:rPr lang="en-US" dirty="0" err="1" smtClean="0"/>
              <a:t>coronavirus.jhu.edu</a:t>
            </a:r>
            <a:r>
              <a:rPr lang="en-US" dirty="0" smtClean="0"/>
              <a:t>/</a:t>
            </a:r>
            <a:r>
              <a:rPr lang="en-US" dirty="0" err="1" smtClean="0"/>
              <a:t>map.html</a:t>
            </a:r>
            <a:endParaRPr lang="en-US" dirty="0"/>
          </a:p>
        </p:txBody>
      </p:sp>
    </p:spTree>
    <p:extLst>
      <p:ext uri="{BB962C8B-B14F-4D97-AF65-F5344CB8AC3E}">
        <p14:creationId xmlns:p14="http://schemas.microsoft.com/office/powerpoint/2010/main" val="39118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696" y="923101"/>
            <a:ext cx="10515600" cy="4351338"/>
          </a:xfrm>
        </p:spPr>
        <p:txBody>
          <a:bodyPr>
            <a:normAutofit lnSpcReduction="10000"/>
          </a:bodyPr>
          <a:lstStyle/>
          <a:p>
            <a:r>
              <a:rPr lang="en-US" dirty="0"/>
              <a:t>In this capstone project, I did a tiny study to explore the distribution of COVID cases in New York and tried to understand what were the common features of those neighborhoods with relatively high COVID confirmed cases. With the venues data collected from Foursquare, neighborhoods in New York were clustered into 5 groups. The results showed that 70% of the top 20 areas with the highest confirmed case rate were from the same group. And most venues in these areas with the highest amounts were in food-related categories, such as Pizza Place, Deli/Bodega, Restaurant, Bagel Shop, Ice Cream Shop, Grocery Store, Bakery, and Coffee Shop. The result suggests that we need to take extra caution when we have to visit these kinds of places during the pandemic.</a:t>
            </a:r>
          </a:p>
          <a:p>
            <a:endParaRPr lang="en-US" dirty="0"/>
          </a:p>
        </p:txBody>
      </p:sp>
    </p:spTree>
    <p:extLst>
      <p:ext uri="{BB962C8B-B14F-4D97-AF65-F5344CB8AC3E}">
        <p14:creationId xmlns:p14="http://schemas.microsoft.com/office/powerpoint/2010/main" val="133107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normAutofit lnSpcReduction="10000"/>
          </a:bodyPr>
          <a:lstStyle/>
          <a:p>
            <a:r>
              <a:rPr lang="en-US" dirty="0" smtClean="0"/>
              <a:t>COVID data</a:t>
            </a:r>
          </a:p>
          <a:p>
            <a:pPr lvl="1"/>
            <a:r>
              <a:rPr lang="en-US" dirty="0"/>
              <a:t>The COVID case data of New York come from NYC </a:t>
            </a:r>
            <a:r>
              <a:rPr lang="en-US" dirty="0" smtClean="0"/>
              <a:t>Health. </a:t>
            </a:r>
            <a:r>
              <a:rPr lang="en-US" dirty="0"/>
              <a:t>The data contains cumulative totals since the start of the COVID-19 outbreak in New York </a:t>
            </a:r>
            <a:r>
              <a:rPr lang="en-US" dirty="0" smtClean="0"/>
              <a:t>City.</a:t>
            </a:r>
          </a:p>
          <a:p>
            <a:pPr lvl="1"/>
            <a:r>
              <a:rPr lang="en-US" dirty="0"/>
              <a:t>The data used in this study were grouped by Modified Zip Code Tabulation </a:t>
            </a:r>
            <a:r>
              <a:rPr lang="en-US" dirty="0" smtClean="0"/>
              <a:t>Areas</a:t>
            </a:r>
            <a:r>
              <a:rPr lang="en-US" dirty="0" smtClean="0">
                <a:effectLst/>
              </a:rPr>
              <a:t> </a:t>
            </a:r>
            <a:r>
              <a:rPr lang="en-US" dirty="0"/>
              <a:t>(MODIFIED_ZCTA).</a:t>
            </a:r>
            <a:r>
              <a:rPr lang="en-US" dirty="0" smtClean="0">
                <a:effectLst/>
              </a:rPr>
              <a:t> </a:t>
            </a:r>
            <a:endParaRPr lang="en-US" dirty="0" smtClean="0"/>
          </a:p>
          <a:p>
            <a:r>
              <a:rPr lang="en-US" dirty="0" smtClean="0"/>
              <a:t>Geographical coordinate</a:t>
            </a:r>
          </a:p>
          <a:p>
            <a:pPr lvl="1"/>
            <a:r>
              <a:rPr lang="en-US" dirty="0"/>
              <a:t>The latitude and longitude for each MODIFIED_ZCTA are collected from </a:t>
            </a:r>
            <a:r>
              <a:rPr lang="en-US" dirty="0" err="1"/>
              <a:t>GeoPy</a:t>
            </a:r>
            <a:r>
              <a:rPr lang="en-US" dirty="0"/>
              <a:t> using </a:t>
            </a:r>
            <a:r>
              <a:rPr lang="en-US" dirty="0" err="1"/>
              <a:t>geocoders.nominatim</a:t>
            </a:r>
            <a:r>
              <a:rPr lang="en-US" dirty="0"/>
              <a:t>. </a:t>
            </a:r>
            <a:endParaRPr lang="en-US" dirty="0" smtClean="0"/>
          </a:p>
          <a:p>
            <a:r>
              <a:rPr lang="en-US" dirty="0" smtClean="0"/>
              <a:t>Venue </a:t>
            </a:r>
            <a:r>
              <a:rPr lang="en-US" dirty="0" err="1" smtClean="0"/>
              <a:t>dat</a:t>
            </a:r>
            <a:endParaRPr lang="en-US" dirty="0" smtClean="0"/>
          </a:p>
          <a:p>
            <a:pPr lvl="1"/>
            <a:r>
              <a:rPr lang="en-US" dirty="0"/>
              <a:t>Venue data are collected from Foursquare. </a:t>
            </a:r>
            <a:r>
              <a:rPr lang="en-US" dirty="0" smtClean="0"/>
              <a:t>Due </a:t>
            </a:r>
            <a:r>
              <a:rPr lang="en-US" dirty="0"/>
              <a:t>to the limitation of requests that can be made, </a:t>
            </a:r>
            <a:r>
              <a:rPr lang="en-US" dirty="0" smtClean="0"/>
              <a:t>only 100 venues are collected </a:t>
            </a:r>
            <a:r>
              <a:rPr lang="en-US" dirty="0"/>
              <a:t>for each MODIFIED_ZCTA with a radius of 1000m. </a:t>
            </a:r>
          </a:p>
        </p:txBody>
      </p:sp>
    </p:spTree>
    <p:extLst>
      <p:ext uri="{BB962C8B-B14F-4D97-AF65-F5344CB8AC3E}">
        <p14:creationId xmlns:p14="http://schemas.microsoft.com/office/powerpoint/2010/main" val="754905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processing</a:t>
            </a:r>
            <a:endParaRPr lang="en-US"/>
          </a:p>
        </p:txBody>
      </p:sp>
      <p:pic>
        <p:nvPicPr>
          <p:cNvPr id="4" name="Picture 3"/>
          <p:cNvPicPr/>
          <p:nvPr/>
        </p:nvPicPr>
        <p:blipFill>
          <a:blip r:embed="rId2"/>
          <a:stretch>
            <a:fillRect/>
          </a:stretch>
        </p:blipFill>
        <p:spPr>
          <a:xfrm>
            <a:off x="838198" y="4821378"/>
            <a:ext cx="9180784" cy="1995055"/>
          </a:xfrm>
          <a:prstGeom prst="rect">
            <a:avLst/>
          </a:prstGeom>
        </p:spPr>
      </p:pic>
      <p:pic>
        <p:nvPicPr>
          <p:cNvPr id="5" name="Picture 4"/>
          <p:cNvPicPr/>
          <p:nvPr/>
        </p:nvPicPr>
        <p:blipFill>
          <a:blip r:embed="rId3"/>
          <a:stretch>
            <a:fillRect/>
          </a:stretch>
        </p:blipFill>
        <p:spPr>
          <a:xfrm>
            <a:off x="838199" y="1417826"/>
            <a:ext cx="9062937" cy="3308553"/>
          </a:xfrm>
          <a:prstGeom prst="rect">
            <a:avLst/>
          </a:prstGeom>
        </p:spPr>
      </p:pic>
    </p:spTree>
    <p:extLst>
      <p:ext uri="{BB962C8B-B14F-4D97-AF65-F5344CB8AC3E}">
        <p14:creationId xmlns:p14="http://schemas.microsoft.com/office/powerpoint/2010/main" val="186365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Visualization of </a:t>
            </a:r>
            <a:r>
              <a:rPr lang="en-US" b="1" dirty="0" smtClean="0"/>
              <a:t>the COVID data</a:t>
            </a:r>
            <a:endParaRPr lang="en-US" dirty="0"/>
          </a:p>
        </p:txBody>
      </p:sp>
      <p:pic>
        <p:nvPicPr>
          <p:cNvPr id="5" name="Picture 4"/>
          <p:cNvPicPr/>
          <p:nvPr/>
        </p:nvPicPr>
        <p:blipFill>
          <a:blip r:embed="rId2"/>
          <a:stretch>
            <a:fillRect/>
          </a:stretch>
        </p:blipFill>
        <p:spPr>
          <a:xfrm>
            <a:off x="1200396" y="1459852"/>
            <a:ext cx="8477993" cy="5166579"/>
          </a:xfrm>
          <a:prstGeom prst="rect">
            <a:avLst/>
          </a:prstGeom>
        </p:spPr>
      </p:pic>
    </p:spTree>
    <p:extLst>
      <p:ext uri="{BB962C8B-B14F-4D97-AF65-F5344CB8AC3E}">
        <p14:creationId xmlns:p14="http://schemas.microsoft.com/office/powerpoint/2010/main" val="636918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 Venus information for each area</a:t>
            </a:r>
            <a:endParaRPr lang="en-US" dirty="0"/>
          </a:p>
        </p:txBody>
      </p:sp>
      <p:sp>
        <p:nvSpPr>
          <p:cNvPr id="3" name="Content Placeholder 2"/>
          <p:cNvSpPr>
            <a:spLocks noGrp="1"/>
          </p:cNvSpPr>
          <p:nvPr>
            <p:ph idx="1"/>
          </p:nvPr>
        </p:nvSpPr>
        <p:spPr>
          <a:xfrm>
            <a:off x="838200" y="1825625"/>
            <a:ext cx="10515600" cy="858198"/>
          </a:xfrm>
        </p:spPr>
        <p:txBody>
          <a:bodyPr>
            <a:normAutofit lnSpcReduction="10000"/>
          </a:bodyPr>
          <a:lstStyle/>
          <a:p>
            <a:r>
              <a:rPr lang="en-US"/>
              <a:t>To cluster these 177 neighborhoods, venue information is collected for each MODIFIED_ZCTA from Foursquare. </a:t>
            </a:r>
          </a:p>
        </p:txBody>
      </p:sp>
      <p:pic>
        <p:nvPicPr>
          <p:cNvPr id="4" name="Picture 3"/>
          <p:cNvPicPr/>
          <p:nvPr/>
        </p:nvPicPr>
        <p:blipFill>
          <a:blip r:embed="rId2"/>
          <a:stretch>
            <a:fillRect/>
          </a:stretch>
        </p:blipFill>
        <p:spPr>
          <a:xfrm>
            <a:off x="605641" y="3017050"/>
            <a:ext cx="10945091" cy="2718732"/>
          </a:xfrm>
          <a:prstGeom prst="rect">
            <a:avLst/>
          </a:prstGeom>
        </p:spPr>
      </p:pic>
    </p:spTree>
    <p:extLst>
      <p:ext uri="{BB962C8B-B14F-4D97-AF65-F5344CB8AC3E}">
        <p14:creationId xmlns:p14="http://schemas.microsoft.com/office/powerpoint/2010/main" val="1881039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using k-means methods</a:t>
            </a:r>
            <a:endParaRPr lang="en-US" dirty="0"/>
          </a:p>
        </p:txBody>
      </p:sp>
      <p:pic>
        <p:nvPicPr>
          <p:cNvPr id="4" name="Picture 3"/>
          <p:cNvPicPr/>
          <p:nvPr/>
        </p:nvPicPr>
        <p:blipFill>
          <a:blip r:embed="rId2"/>
          <a:stretch>
            <a:fillRect/>
          </a:stretch>
        </p:blipFill>
        <p:spPr>
          <a:xfrm>
            <a:off x="399617" y="2426491"/>
            <a:ext cx="3875945" cy="2513644"/>
          </a:xfrm>
          <a:prstGeom prst="rect">
            <a:avLst/>
          </a:prstGeom>
        </p:spPr>
      </p:pic>
      <p:pic>
        <p:nvPicPr>
          <p:cNvPr id="5" name="Picture 4"/>
          <p:cNvPicPr/>
          <p:nvPr/>
        </p:nvPicPr>
        <p:blipFill>
          <a:blip r:embed="rId3"/>
          <a:stretch>
            <a:fillRect/>
          </a:stretch>
        </p:blipFill>
        <p:spPr>
          <a:xfrm>
            <a:off x="4501193" y="1690687"/>
            <a:ext cx="7565944" cy="4555733"/>
          </a:xfrm>
          <a:prstGeom prst="rect">
            <a:avLst/>
          </a:prstGeom>
        </p:spPr>
      </p:pic>
      <p:sp>
        <p:nvSpPr>
          <p:cNvPr id="6" name="Oval 5"/>
          <p:cNvSpPr/>
          <p:nvPr/>
        </p:nvSpPr>
        <p:spPr>
          <a:xfrm>
            <a:off x="2053049" y="3665966"/>
            <a:ext cx="248915" cy="248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577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 venues in high COVID-rate areas</a:t>
            </a:r>
            <a:endParaRPr lang="en-US" dirty="0"/>
          </a:p>
        </p:txBody>
      </p:sp>
      <p:pic>
        <p:nvPicPr>
          <p:cNvPr id="5" name="Picture 4"/>
          <p:cNvPicPr>
            <a:picLocks noChangeAspect="1"/>
          </p:cNvPicPr>
          <p:nvPr/>
        </p:nvPicPr>
        <p:blipFill>
          <a:blip r:embed="rId2"/>
          <a:stretch>
            <a:fillRect/>
          </a:stretch>
        </p:blipFill>
        <p:spPr>
          <a:xfrm>
            <a:off x="694694" y="1579418"/>
            <a:ext cx="4622016" cy="5278582"/>
          </a:xfrm>
          <a:prstGeom prst="rect">
            <a:avLst/>
          </a:prstGeom>
        </p:spPr>
      </p:pic>
      <p:sp>
        <p:nvSpPr>
          <p:cNvPr id="6" name="Content Placeholder 2"/>
          <p:cNvSpPr>
            <a:spLocks noGrp="1"/>
          </p:cNvSpPr>
          <p:nvPr>
            <p:ph idx="1"/>
          </p:nvPr>
        </p:nvSpPr>
        <p:spPr>
          <a:xfrm>
            <a:off x="5460216" y="1690688"/>
            <a:ext cx="5230091" cy="4351338"/>
          </a:xfrm>
        </p:spPr>
        <p:txBody>
          <a:bodyPr/>
          <a:lstStyle/>
          <a:p>
            <a:pPr>
              <a:lnSpc>
                <a:spcPct val="100000"/>
              </a:lnSpc>
              <a:spcBef>
                <a:spcPts val="0"/>
              </a:spcBef>
            </a:pPr>
            <a:r>
              <a:rPr lang="en-US" dirty="0" smtClean="0"/>
              <a:t>70</a:t>
            </a:r>
            <a:r>
              <a:rPr lang="en-US" dirty="0"/>
              <a:t>% of </a:t>
            </a:r>
            <a:r>
              <a:rPr lang="en-US" dirty="0" smtClean="0"/>
              <a:t>the top 20 areas are </a:t>
            </a:r>
            <a:r>
              <a:rPr lang="en-US" dirty="0"/>
              <a:t>labeled as cluster 3, which means those areas suffered from high COVID case rates do share some common features. </a:t>
            </a:r>
            <a:endParaRPr lang="en-US" dirty="0" smtClean="0"/>
          </a:p>
          <a:p>
            <a:pPr>
              <a:lnSpc>
                <a:spcPct val="100000"/>
              </a:lnSpc>
              <a:spcBef>
                <a:spcPts val="0"/>
              </a:spcBef>
            </a:pPr>
            <a:r>
              <a:rPr lang="en-US" dirty="0" smtClean="0"/>
              <a:t>Most of these features are related with food.</a:t>
            </a:r>
            <a:endParaRPr lang="en-US" dirty="0"/>
          </a:p>
        </p:txBody>
      </p:sp>
    </p:spTree>
    <p:extLst>
      <p:ext uri="{BB962C8B-B14F-4D97-AF65-F5344CB8AC3E}">
        <p14:creationId xmlns:p14="http://schemas.microsoft.com/office/powerpoint/2010/main" val="1596371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499</Words>
  <Application>Microsoft Macintosh PowerPoint</Application>
  <PresentationFormat>Widescreen</PresentationFormat>
  <Paragraphs>36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Calibri Light</vt:lpstr>
      <vt:lpstr>Arial</vt:lpstr>
      <vt:lpstr>Office Theme</vt:lpstr>
      <vt:lpstr>Capstone Project: The Battle of Neighborhoods </vt:lpstr>
      <vt:lpstr>Introduction</vt:lpstr>
      <vt:lpstr>PowerPoint Presentation</vt:lpstr>
      <vt:lpstr>Data</vt:lpstr>
      <vt:lpstr>Data processing</vt:lpstr>
      <vt:lpstr>Visualization of the COVID data</vt:lpstr>
      <vt:lpstr>Collect Venus information for each area</vt:lpstr>
      <vt:lpstr>Clustering using k-means methods</vt:lpstr>
      <vt:lpstr>Most common venues in high COVID-rate areas</vt:lpstr>
      <vt:lpstr>Most common venues in high COVID-rate areas</vt:lpstr>
      <vt:lpstr>Summaries</vt:lpstr>
      <vt:lpstr>References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 of Neighborhoods </dc:title>
  <dc:creator>chensandian@gmail.com</dc:creator>
  <cp:lastModifiedBy>chensandian@gmail.com</cp:lastModifiedBy>
  <cp:revision>6</cp:revision>
  <dcterms:created xsi:type="dcterms:W3CDTF">2020-12-16T22:25:03Z</dcterms:created>
  <dcterms:modified xsi:type="dcterms:W3CDTF">2020-12-16T22:55:39Z</dcterms:modified>
</cp:coreProperties>
</file>